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3716000" cx="243776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112">
          <p15:clr>
            <a:srgbClr val="A4A3A4"/>
          </p15:clr>
        </p15:guide>
        <p15:guide id="2" pos="14830">
          <p15:clr>
            <a:srgbClr val="A4A3A4"/>
          </p15:clr>
        </p15:guide>
        <p15:guide id="3" pos="526">
          <p15:clr>
            <a:srgbClr val="A4A3A4"/>
          </p15:clr>
        </p15:guide>
        <p15:guide id="4" orient="horz" pos="528">
          <p15:clr>
            <a:srgbClr val="A4A3A4"/>
          </p15:clr>
        </p15:guide>
        <p15:guide id="5" pos="7678">
          <p15:clr>
            <a:srgbClr val="A4A3A4"/>
          </p15:clr>
        </p15:guide>
        <p15:guide id="6" orient="horz" pos="434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i6GCjcbXwrIClIba5cpvZjZJ+8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112" orient="horz"/>
        <p:guide pos="14830"/>
        <p:guide pos="526"/>
        <p:guide pos="528" orient="horz"/>
        <p:guide pos="7678"/>
        <p:guide pos="434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thda.com/english/wiki/correlation-test-between-two-variables-in-r#what-is-correlation-test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thda.com/english/wiki/correlation-test-between-two-variables-in-r#what-is-correlation-test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" name="Google Shape;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af2df43da_0_4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5af2df43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5af2df43da_0_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b0cb52564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b0cb525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5b0cb52564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93eb3a4a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93eb3a4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593eb3a4a3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93eb3a4a3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93eb3a4a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593eb3a4a3_1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aa62f8668_0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5aa62f86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5aa62f8668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af8a35782_0_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5af8a3578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5af8a35782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af4173948_0_2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5af417394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http://www.sthda.com/english/wiki/correlation-test-between-two-variables-in-r#what-is-correlation-test</a:t>
            </a:r>
            <a:endParaRPr/>
          </a:p>
        </p:txBody>
      </p:sp>
      <p:sp>
        <p:nvSpPr>
          <p:cNvPr id="247" name="Google Shape;247;g5af4173948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af4173948_0_4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5af417394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http://www.sthda.com/english/wiki/correlation-test-between-two-variables-in-r#what-is-correlation-test</a:t>
            </a:r>
            <a:endParaRPr/>
          </a:p>
        </p:txBody>
      </p:sp>
      <p:sp>
        <p:nvSpPr>
          <p:cNvPr id="259" name="Google Shape;259;g5af4173948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af2df43da_1_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5af2df43d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5af2df43da_1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af4173948_0_1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5af41739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5af4173948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ae3745e5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ae3745e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5ae3745e5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93c15111f_1_3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593c15111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593c15111f_1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af8a35782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af8a3578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5af8a35782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93c15111f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93c15111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593c15111f_1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93eb3a4a3_1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593eb3a4a3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">
                <a:solidFill>
                  <a:srgbClr val="FCFFE0"/>
                </a:solidFill>
                <a:highlight>
                  <a:srgbClr val="0B0A09"/>
                </a:highlight>
                <a:latin typeface="Verdana"/>
                <a:ea typeface="Verdana"/>
                <a:cs typeface="Verdana"/>
                <a:sym typeface="Verdana"/>
              </a:rPr>
              <a:t>Antetokounmpo</a:t>
            </a:r>
            <a:endParaRPr/>
          </a:p>
        </p:txBody>
      </p:sp>
      <p:sp>
        <p:nvSpPr>
          <p:cNvPr id="325" name="Google Shape;325;g593eb3a4a3_1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ae3745e51_0_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5ae3745e5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5ae3745e51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b0cb52564_0_1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5b0cb525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5b0cb52564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ae3745e51_0_1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5ae3745e5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5ae3745e51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af2df43da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5af2df43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5af2df43d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aa62f8668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5aa62f86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5aa62f866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8a476bd07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58a476bd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58a476bd0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af2df43da_0_2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5af2df43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5af2df43da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b="0" i="0" sz="6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3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399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Relationship Id="rId4" Type="http://schemas.openxmlformats.org/officeDocument/2006/relationships/image" Target="../media/image3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hyperlink" Target="http://drive.google.com/file/d/1s8CQNk_8BaouF8P09nhCnbhIMQE7g-eg/view" TargetMode="External"/><Relationship Id="rId5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hyperlink" Target="http://drive.google.com/file/d/1jMEtTSBSxZW-fxbSLfBnEyYFTCVQvcxt/view" TargetMode="External"/><Relationship Id="rId5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"/>
          <p:cNvSpPr/>
          <p:nvPr/>
        </p:nvSpPr>
        <p:spPr>
          <a:xfrm>
            <a:off x="1" y="0"/>
            <a:ext cx="9493800" cy="1371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22;p1"/>
          <p:cNvGrpSpPr/>
          <p:nvPr/>
        </p:nvGrpSpPr>
        <p:grpSpPr>
          <a:xfrm>
            <a:off x="727650" y="2628800"/>
            <a:ext cx="8038500" cy="6924826"/>
            <a:chOff x="727650" y="3079966"/>
            <a:chExt cx="8038500" cy="6924826"/>
          </a:xfrm>
        </p:grpSpPr>
        <p:sp>
          <p:nvSpPr>
            <p:cNvPr id="23" name="Google Shape;23;p1"/>
            <p:cNvSpPr txBox="1"/>
            <p:nvPr/>
          </p:nvSpPr>
          <p:spPr>
            <a:xfrm>
              <a:off x="727650" y="3079966"/>
              <a:ext cx="8038500" cy="42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7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Applying Statistical Learning to NBA Salaries</a:t>
              </a:r>
              <a:endParaRPr b="1" sz="7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b="1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" name="Google Shape;24;p1"/>
            <p:cNvSpPr txBox="1"/>
            <p:nvPr/>
          </p:nvSpPr>
          <p:spPr>
            <a:xfrm>
              <a:off x="2238050" y="8123192"/>
              <a:ext cx="5426100" cy="18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By: Jeffrey Ochavillo</a:t>
              </a:r>
              <a:endParaRPr b="1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5" name="Google Shape;25;p1"/>
          <p:cNvPicPr preferRelativeResize="0"/>
          <p:nvPr/>
        </p:nvPicPr>
        <p:blipFill rotWithShape="1">
          <a:blip r:embed="rId3">
            <a:alphaModFix/>
          </a:blip>
          <a:srcRect b="0" l="19478" r="19478" t="0"/>
          <a:stretch/>
        </p:blipFill>
        <p:spPr>
          <a:xfrm>
            <a:off x="9493790" y="0"/>
            <a:ext cx="14883912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61437" y="2885874"/>
            <a:ext cx="12348625" cy="79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af2df43da_0_45"/>
          <p:cNvSpPr/>
          <p:nvPr/>
        </p:nvSpPr>
        <p:spPr>
          <a:xfrm>
            <a:off x="9493741" y="0"/>
            <a:ext cx="14901900" cy="13716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5af2df43da_0_45"/>
          <p:cNvSpPr/>
          <p:nvPr/>
        </p:nvSpPr>
        <p:spPr>
          <a:xfrm>
            <a:off x="9493741" y="38100"/>
            <a:ext cx="14901900" cy="1371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5af2df43da_0_45"/>
          <p:cNvSpPr txBox="1"/>
          <p:nvPr/>
        </p:nvSpPr>
        <p:spPr>
          <a:xfrm>
            <a:off x="12188825" y="710421"/>
            <a:ext cx="107436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Simple linear regression is a useful approach for predicting a response on the basis of a single predictor variable.  	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g5af2df43da_0_45"/>
          <p:cNvSpPr txBox="1"/>
          <p:nvPr/>
        </p:nvSpPr>
        <p:spPr>
          <a:xfrm>
            <a:off x="12188825" y="2598780"/>
            <a:ext cx="10743600" cy="3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Instead of fitting a separate simple linear regression model for each predictor, a better approach is to extend the simple linear regression model so  that it can directly accommodate multiple predictors. We can do this by giving each predictor a separate slope coefficient in a single model. In general, suppose that we have p distinct predictors. Then the multiple linear regression model takes the form 	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g5af2df43da_0_45"/>
          <p:cNvSpPr/>
          <p:nvPr/>
        </p:nvSpPr>
        <p:spPr>
          <a:xfrm>
            <a:off x="1" y="0"/>
            <a:ext cx="94938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5af2df43da_0_45"/>
          <p:cNvSpPr/>
          <p:nvPr/>
        </p:nvSpPr>
        <p:spPr>
          <a:xfrm>
            <a:off x="10910900" y="838193"/>
            <a:ext cx="322800" cy="32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5af2df43da_0_45"/>
          <p:cNvSpPr/>
          <p:nvPr/>
        </p:nvSpPr>
        <p:spPr>
          <a:xfrm>
            <a:off x="10910900" y="2803210"/>
            <a:ext cx="322800" cy="32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5af2df43da_0_45"/>
          <p:cNvSpPr txBox="1"/>
          <p:nvPr/>
        </p:nvSpPr>
        <p:spPr>
          <a:xfrm>
            <a:off x="1356604" y="1735447"/>
            <a:ext cx="67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Multiple Linear Regressions</a:t>
            </a:r>
            <a:endParaRPr b="1"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g5af2df43da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538" y="4597738"/>
            <a:ext cx="6200725" cy="45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5af2df43da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29700" y="6572250"/>
            <a:ext cx="112299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5af2df43da_0_45"/>
          <p:cNvSpPr/>
          <p:nvPr/>
        </p:nvSpPr>
        <p:spPr>
          <a:xfrm>
            <a:off x="10910900" y="8111260"/>
            <a:ext cx="322800" cy="32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5af2df43da_0_45"/>
          <p:cNvSpPr txBox="1"/>
          <p:nvPr/>
        </p:nvSpPr>
        <p:spPr>
          <a:xfrm>
            <a:off x="12188825" y="8028605"/>
            <a:ext cx="10743600" cy="3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Here X</a:t>
            </a:r>
            <a:r>
              <a:rPr b="1" baseline="-25000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 </a:t>
            </a:r>
            <a: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represents the jth predictor and βj quantifies the association between that variable and the response. We interpret β</a:t>
            </a:r>
            <a:r>
              <a:rPr b="1" baseline="-25000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as the average effect on Y of a one unit increase in X</a:t>
            </a:r>
            <a:r>
              <a:rPr b="1" baseline="-25000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 </a:t>
            </a:r>
            <a: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holding all other predictors fixed. 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		</a:t>
            </a:r>
            <a:endParaRPr b="1" sz="2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5b0cb52564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52" y="2260064"/>
            <a:ext cx="12261150" cy="91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593eb3a4a3_1_0"/>
          <p:cNvPicPr preferRelativeResize="0"/>
          <p:nvPr/>
        </p:nvPicPr>
        <p:blipFill rotWithShape="1">
          <a:blip r:embed="rId3">
            <a:alphaModFix/>
          </a:blip>
          <a:srcRect b="0" l="3948" r="2933" t="0"/>
          <a:stretch/>
        </p:blipFill>
        <p:spPr>
          <a:xfrm>
            <a:off x="4248175" y="76200"/>
            <a:ext cx="15881308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593eb3a4a3_1_0"/>
          <p:cNvSpPr txBox="1"/>
          <p:nvPr/>
        </p:nvSpPr>
        <p:spPr>
          <a:xfrm>
            <a:off x="9442175" y="4820475"/>
            <a:ext cx="7727700" cy="5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g593eb3a4a3_1_0"/>
          <p:cNvSpPr txBox="1"/>
          <p:nvPr/>
        </p:nvSpPr>
        <p:spPr>
          <a:xfrm>
            <a:off x="16523800" y="2062375"/>
            <a:ext cx="646200" cy="18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g593eb3a4a3_1_0"/>
          <p:cNvSpPr txBox="1"/>
          <p:nvPr/>
        </p:nvSpPr>
        <p:spPr>
          <a:xfrm>
            <a:off x="16623200" y="6336200"/>
            <a:ext cx="422400" cy="55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g593eb3a4a3_1_0"/>
          <p:cNvSpPr txBox="1"/>
          <p:nvPr/>
        </p:nvSpPr>
        <p:spPr>
          <a:xfrm>
            <a:off x="16573500" y="7727675"/>
            <a:ext cx="422400" cy="10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g593eb3a4a3_1_0"/>
          <p:cNvSpPr txBox="1"/>
          <p:nvPr/>
        </p:nvSpPr>
        <p:spPr>
          <a:xfrm>
            <a:off x="16548650" y="9988825"/>
            <a:ext cx="646200" cy="32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g593eb3a4a3_1_0"/>
          <p:cNvSpPr txBox="1"/>
          <p:nvPr/>
        </p:nvSpPr>
        <p:spPr>
          <a:xfrm>
            <a:off x="16474100" y="10883350"/>
            <a:ext cx="646200" cy="236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593eb3a4a3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025" y="1159400"/>
            <a:ext cx="16355601" cy="107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593eb3a4a3_1_8"/>
          <p:cNvSpPr txBox="1"/>
          <p:nvPr/>
        </p:nvSpPr>
        <p:spPr>
          <a:xfrm>
            <a:off x="16349875" y="4337875"/>
            <a:ext cx="646200" cy="268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g593eb3a4a3_1_8"/>
          <p:cNvSpPr txBox="1"/>
          <p:nvPr/>
        </p:nvSpPr>
        <p:spPr>
          <a:xfrm>
            <a:off x="16200775" y="7841425"/>
            <a:ext cx="869700" cy="18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aa62f8668_0_7"/>
          <p:cNvSpPr/>
          <p:nvPr/>
        </p:nvSpPr>
        <p:spPr>
          <a:xfrm>
            <a:off x="1" y="0"/>
            <a:ext cx="24395700" cy="4917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5aa62f8668_0_7"/>
          <p:cNvSpPr/>
          <p:nvPr/>
        </p:nvSpPr>
        <p:spPr>
          <a:xfrm>
            <a:off x="1" y="4917988"/>
            <a:ext cx="24395700" cy="87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5aa62f8668_0_7"/>
          <p:cNvSpPr txBox="1"/>
          <p:nvPr/>
        </p:nvSpPr>
        <p:spPr>
          <a:xfrm>
            <a:off x="7004075" y="8655400"/>
            <a:ext cx="10369500" cy="18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</a:t>
            </a:r>
            <a:endParaRPr b="1" sz="9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/>
          <p:nvPr/>
        </p:nvSpPr>
        <p:spPr>
          <a:xfrm>
            <a:off x="9493788" y="0"/>
            <a:ext cx="14901900" cy="14312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9493800" y="0"/>
            <a:ext cx="14901900" cy="1371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 txBox="1"/>
          <p:nvPr/>
        </p:nvSpPr>
        <p:spPr>
          <a:xfrm>
            <a:off x="12188824" y="1869026"/>
            <a:ext cx="107436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 had to work with two sets of data. One being the data that record every players’ stats from the 2018-2019 season. Other showing salaries. 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8"/>
          <p:cNvSpPr txBox="1"/>
          <p:nvPr/>
        </p:nvSpPr>
        <p:spPr>
          <a:xfrm>
            <a:off x="12188824" y="7280658"/>
            <a:ext cx="107436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Overall, just a lot of coding in RStudio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1" y="0"/>
            <a:ext cx="949374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10910923" y="2015523"/>
            <a:ext cx="322800" cy="33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10910961" y="7366942"/>
            <a:ext cx="322800" cy="33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356516" y="1666197"/>
            <a:ext cx="67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</a:t>
            </a:r>
            <a:endParaRPr/>
          </a:p>
        </p:txBody>
      </p:sp>
      <p:sp>
        <p:nvSpPr>
          <p:cNvPr id="225" name="Google Shape;225;p8"/>
          <p:cNvSpPr/>
          <p:nvPr/>
        </p:nvSpPr>
        <p:spPr>
          <a:xfrm>
            <a:off x="10910911" y="1032306"/>
            <a:ext cx="322800" cy="33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 txBox="1"/>
          <p:nvPr/>
        </p:nvSpPr>
        <p:spPr>
          <a:xfrm>
            <a:off x="12188812" y="874641"/>
            <a:ext cx="107436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Need to find data for players with theirs stats and salaries.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10910923" y="4102767"/>
            <a:ext cx="322800" cy="33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8"/>
          <p:cNvSpPr txBox="1"/>
          <p:nvPr/>
        </p:nvSpPr>
        <p:spPr>
          <a:xfrm>
            <a:off x="12188812" y="3912157"/>
            <a:ext cx="10743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RStudio to make plots and diagrams to help find linear correlations with salary. 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10910923" y="5967815"/>
            <a:ext cx="322800" cy="33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8"/>
          <p:cNvSpPr txBox="1"/>
          <p:nvPr/>
        </p:nvSpPr>
        <p:spPr>
          <a:xfrm>
            <a:off x="12188812" y="5680879"/>
            <a:ext cx="10743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Log-transformed the value of salaries to provide a more readable graph. </a:t>
            </a:r>
            <a:endParaRPr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af8a35782_0_15"/>
          <p:cNvSpPr/>
          <p:nvPr/>
        </p:nvSpPr>
        <p:spPr>
          <a:xfrm>
            <a:off x="0" y="0"/>
            <a:ext cx="12188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5af8a35782_0_15"/>
          <p:cNvSpPr txBox="1"/>
          <p:nvPr/>
        </p:nvSpPr>
        <p:spPr>
          <a:xfrm>
            <a:off x="1720729" y="1666272"/>
            <a:ext cx="52065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g5af8a35782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1900" y="1666325"/>
            <a:ext cx="9415350" cy="91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5af8a35782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050" y="1666325"/>
            <a:ext cx="9415350" cy="91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5af8a35782_0_15"/>
          <p:cNvSpPr txBox="1"/>
          <p:nvPr/>
        </p:nvSpPr>
        <p:spPr>
          <a:xfrm>
            <a:off x="2598125" y="751025"/>
            <a:ext cx="69012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for Stats 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g5af8a35782_0_15"/>
          <p:cNvSpPr txBox="1"/>
          <p:nvPr/>
        </p:nvSpPr>
        <p:spPr>
          <a:xfrm>
            <a:off x="15018975" y="751025"/>
            <a:ext cx="69012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for Salary</a:t>
            </a:r>
            <a:endParaRPr sz="4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g5af8a35782_0_15"/>
          <p:cNvSpPr txBox="1"/>
          <p:nvPr/>
        </p:nvSpPr>
        <p:spPr>
          <a:xfrm>
            <a:off x="1379125" y="11147775"/>
            <a:ext cx="94155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Lato"/>
              <a:buChar char="●"/>
            </a:pPr>
            <a:r>
              <a:rPr b="1" lang="en-US" sz="1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473 listed players in the NBA</a:t>
            </a:r>
            <a:endParaRPr b="1" sz="1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Lato"/>
              <a:buChar char="●"/>
            </a:pPr>
            <a:r>
              <a:rPr b="1" lang="en-US" sz="1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Stats recorded:</a:t>
            </a:r>
            <a:endParaRPr b="1" sz="1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Lato"/>
              <a:buChar char="○"/>
            </a:pPr>
            <a:r>
              <a:rPr b="1" lang="en-US" sz="1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MP, PER, TS%, FTr,</a:t>
            </a:r>
            <a:endParaRPr b="1" sz="1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Lato"/>
              <a:buChar char="○"/>
            </a:pPr>
            <a:r>
              <a:rPr b="1" lang="en-US" sz="1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3PAR, ORB%, DRB%, TRB%, AST%</a:t>
            </a:r>
            <a:endParaRPr b="1" sz="1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Lato"/>
              <a:buChar char="○"/>
            </a:pPr>
            <a:r>
              <a:rPr b="1" lang="en-US" sz="1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STL%, BLK%, TOV%, USG%, OWS%, </a:t>
            </a:r>
            <a:endParaRPr b="1" sz="1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Lato"/>
              <a:buChar char="○"/>
            </a:pPr>
            <a:r>
              <a:rPr b="1" lang="en-US" sz="1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DWS%, WS, WS/48, OBPM, DBPM, </a:t>
            </a:r>
            <a:endParaRPr b="1" sz="1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Lato"/>
              <a:buChar char="○"/>
            </a:pPr>
            <a:r>
              <a:rPr b="1" lang="en-US" sz="1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BPM, Value over Replacement Player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g5af8a35782_0_15"/>
          <p:cNvSpPr txBox="1"/>
          <p:nvPr/>
        </p:nvSpPr>
        <p:spPr>
          <a:xfrm>
            <a:off x="13761825" y="11283600"/>
            <a:ext cx="94155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roxima Nova"/>
              <a:buChar char="●"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Salaries for season 2018  until season 2022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af4173948_0_29"/>
          <p:cNvSpPr/>
          <p:nvPr/>
        </p:nvSpPr>
        <p:spPr>
          <a:xfrm>
            <a:off x="0" y="0"/>
            <a:ext cx="12188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5af4173948_0_29"/>
          <p:cNvSpPr txBox="1"/>
          <p:nvPr/>
        </p:nvSpPr>
        <p:spPr>
          <a:xfrm>
            <a:off x="1720729" y="1666272"/>
            <a:ext cx="52065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5af4173948_0_29"/>
          <p:cNvSpPr txBox="1"/>
          <p:nvPr/>
        </p:nvSpPr>
        <p:spPr>
          <a:xfrm>
            <a:off x="15018975" y="751025"/>
            <a:ext cx="69012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g5af4173948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413" y="3605177"/>
            <a:ext cx="9607875" cy="83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5af4173948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7800" y="5097900"/>
            <a:ext cx="6686600" cy="53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5af4173948_0_29"/>
          <p:cNvSpPr txBox="1"/>
          <p:nvPr/>
        </p:nvSpPr>
        <p:spPr>
          <a:xfrm>
            <a:off x="12188700" y="406950"/>
            <a:ext cx="90582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Correlation Functions</a:t>
            </a:r>
            <a:endParaRPr b="1"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g5af4173948_0_29"/>
          <p:cNvSpPr txBox="1"/>
          <p:nvPr/>
        </p:nvSpPr>
        <p:spPr>
          <a:xfrm>
            <a:off x="11449000" y="2185575"/>
            <a:ext cx="11884200" cy="2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 function cor() can be used to find correlation matrix. It computes the correlation coefficient. 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af4173948_0_44"/>
          <p:cNvSpPr/>
          <p:nvPr/>
        </p:nvSpPr>
        <p:spPr>
          <a:xfrm>
            <a:off x="0" y="0"/>
            <a:ext cx="12188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5af4173948_0_44"/>
          <p:cNvSpPr txBox="1"/>
          <p:nvPr/>
        </p:nvSpPr>
        <p:spPr>
          <a:xfrm>
            <a:off x="1720729" y="1666272"/>
            <a:ext cx="52065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5af4173948_0_44"/>
          <p:cNvSpPr txBox="1"/>
          <p:nvPr/>
        </p:nvSpPr>
        <p:spPr>
          <a:xfrm>
            <a:off x="15018975" y="751025"/>
            <a:ext cx="69012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g5af4173948_0_44"/>
          <p:cNvSpPr txBox="1"/>
          <p:nvPr/>
        </p:nvSpPr>
        <p:spPr>
          <a:xfrm>
            <a:off x="11348100" y="777425"/>
            <a:ext cx="127248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Fitter Functions for Linear Models</a:t>
            </a:r>
            <a:endParaRPr b="1"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g5af4173948_0_44"/>
          <p:cNvSpPr txBox="1"/>
          <p:nvPr/>
        </p:nvSpPr>
        <p:spPr>
          <a:xfrm>
            <a:off x="12188675" y="7087275"/>
            <a:ext cx="11884200" cy="51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lm() is used to fit linear models. It can be used to carry out regression, single stratum analysis of variance and analysis of covariance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are the the estimated coefficients we’ll be using  for our multiple linear model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g5af4173948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25" y="2059413"/>
            <a:ext cx="10110100" cy="96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5af4173948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8100" y="2059425"/>
            <a:ext cx="12724774" cy="51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af2df43da_1_5"/>
          <p:cNvSpPr/>
          <p:nvPr/>
        </p:nvSpPr>
        <p:spPr>
          <a:xfrm>
            <a:off x="1" y="0"/>
            <a:ext cx="24395700" cy="4917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5af2df43da_1_5"/>
          <p:cNvSpPr/>
          <p:nvPr/>
        </p:nvSpPr>
        <p:spPr>
          <a:xfrm>
            <a:off x="1" y="4917988"/>
            <a:ext cx="24395700" cy="87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5af2df43da_1_5"/>
          <p:cNvSpPr txBox="1"/>
          <p:nvPr/>
        </p:nvSpPr>
        <p:spPr>
          <a:xfrm>
            <a:off x="5047025" y="8730750"/>
            <a:ext cx="14283600" cy="3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Visualization &amp; Interpretation</a:t>
            </a:r>
            <a:endParaRPr b="1" sz="9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"/>
          <p:cNvSpPr/>
          <p:nvPr/>
        </p:nvSpPr>
        <p:spPr>
          <a:xfrm>
            <a:off x="1" y="0"/>
            <a:ext cx="949374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 txBox="1"/>
          <p:nvPr/>
        </p:nvSpPr>
        <p:spPr>
          <a:xfrm>
            <a:off x="1720729" y="1666272"/>
            <a:ext cx="678072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OUTLINE FOR TALK </a:t>
            </a:r>
            <a:endParaRPr/>
          </a:p>
        </p:txBody>
      </p:sp>
      <p:grpSp>
        <p:nvGrpSpPr>
          <p:cNvPr id="34" name="Google Shape;34;p2"/>
          <p:cNvGrpSpPr/>
          <p:nvPr/>
        </p:nvGrpSpPr>
        <p:grpSpPr>
          <a:xfrm>
            <a:off x="10241017" y="612928"/>
            <a:ext cx="13577868" cy="13103062"/>
            <a:chOff x="10910899" y="1439035"/>
            <a:chExt cx="11366988" cy="10808432"/>
          </a:xfrm>
        </p:grpSpPr>
        <p:grpSp>
          <p:nvGrpSpPr>
            <p:cNvPr id="35" name="Google Shape;35;p2"/>
            <p:cNvGrpSpPr/>
            <p:nvPr/>
          </p:nvGrpSpPr>
          <p:grpSpPr>
            <a:xfrm>
              <a:off x="10910900" y="1439035"/>
              <a:ext cx="11366985" cy="2492032"/>
              <a:chOff x="10910900" y="1439035"/>
              <a:chExt cx="11366985" cy="2492032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10910900" y="1600743"/>
                <a:ext cx="322800" cy="32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" name="Google Shape;37;p2"/>
              <p:cNvGrpSpPr/>
              <p:nvPr/>
            </p:nvGrpSpPr>
            <p:grpSpPr>
              <a:xfrm>
                <a:off x="12352383" y="1439035"/>
                <a:ext cx="9925503" cy="2492032"/>
                <a:chOff x="12352383" y="1439035"/>
                <a:chExt cx="9925503" cy="2492032"/>
              </a:xfrm>
            </p:grpSpPr>
            <p:sp>
              <p:nvSpPr>
                <p:cNvPr id="38" name="Google Shape;38;p2"/>
                <p:cNvSpPr/>
                <p:nvPr/>
              </p:nvSpPr>
              <p:spPr>
                <a:xfrm>
                  <a:off x="12352385" y="2245966"/>
                  <a:ext cx="9925500" cy="1685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-444500" lvl="0" marL="457200" marR="0" rtl="0" algn="l">
                    <a:lnSpc>
                      <a:spcPct val="153535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3400"/>
                    <a:buFont typeface="Lato"/>
                    <a:buChar char="●"/>
                  </a:pP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Purpose for this project</a:t>
                  </a:r>
                  <a:endParaRPr sz="3400">
                    <a:latin typeface="Lato"/>
                    <a:ea typeface="Lato"/>
                    <a:cs typeface="Lato"/>
                    <a:sym typeface="Lato"/>
                  </a:endParaRPr>
                </a:p>
                <a:p>
                  <a:pPr indent="-444500" lvl="0" marL="457200" marR="0" rtl="0" algn="l">
                    <a:lnSpc>
                      <a:spcPct val="153535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3400"/>
                    <a:buFont typeface="Lato"/>
                    <a:buChar char="●"/>
                  </a:pP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Statistical Learning</a:t>
                  </a:r>
                  <a:endParaRPr sz="3400">
                    <a:latin typeface="Lato"/>
                    <a:ea typeface="Lato"/>
                    <a:cs typeface="Lato"/>
                    <a:sym typeface="Lato"/>
                  </a:endParaRPr>
                </a:p>
                <a:p>
                  <a:pPr indent="-444500" lvl="0" marL="457200" marR="0" rtl="0" algn="l">
                    <a:lnSpc>
                      <a:spcPct val="153535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3400"/>
                    <a:buFont typeface="Lato"/>
                    <a:buChar char="●"/>
                  </a:pP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Simple Linear and Multiple Linear Regressions</a:t>
                  </a:r>
                  <a:endParaRPr sz="3400">
                    <a:latin typeface="Lato"/>
                    <a:ea typeface="Lato"/>
                    <a:cs typeface="Lato"/>
                    <a:sym typeface="Lato"/>
                  </a:endParaRPr>
                </a:p>
                <a:p>
                  <a:pPr indent="-444500" lvl="0" marL="457200" marR="0" rtl="0" algn="l">
                    <a:lnSpc>
                      <a:spcPct val="153535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3400"/>
                    <a:buFont typeface="Lato"/>
                    <a:buChar char="●"/>
                  </a:pPr>
                  <a:r>
                    <a:rPr lang="en-US" sz="3400">
                      <a:solidFill>
                        <a:schemeClr val="dk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Proof</a:t>
                  </a:r>
                  <a:r>
                    <a:rPr lang="en-US" sz="3400">
                      <a:solidFill>
                        <a:srgbClr val="7F7F7F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	</a:t>
                  </a:r>
                  <a:endParaRPr sz="3400">
                    <a:solidFill>
                      <a:srgbClr val="7F7F7F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39" name="Google Shape;39;p2"/>
                <p:cNvSpPr txBox="1"/>
                <p:nvPr/>
              </p:nvSpPr>
              <p:spPr>
                <a:xfrm>
                  <a:off x="12352383" y="1439035"/>
                  <a:ext cx="5499900" cy="64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800">
                      <a:solidFill>
                        <a:schemeClr val="accen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BACKGROUND </a:t>
                  </a:r>
                  <a:endParaRPr sz="4800"/>
                </a:p>
              </p:txBody>
            </p:sp>
          </p:grpSp>
        </p:grpSp>
        <p:grpSp>
          <p:nvGrpSpPr>
            <p:cNvPr id="40" name="Google Shape;40;p2"/>
            <p:cNvGrpSpPr/>
            <p:nvPr/>
          </p:nvGrpSpPr>
          <p:grpSpPr>
            <a:xfrm>
              <a:off x="10910900" y="7069723"/>
              <a:ext cx="11366987" cy="2757424"/>
              <a:chOff x="10910900" y="1278108"/>
              <a:chExt cx="11366987" cy="2757424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10910900" y="1439902"/>
                <a:ext cx="322800" cy="32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2" name="Google Shape;42;p2"/>
              <p:cNvGrpSpPr/>
              <p:nvPr/>
            </p:nvGrpSpPr>
            <p:grpSpPr>
              <a:xfrm>
                <a:off x="12352369" y="1278108"/>
                <a:ext cx="9925518" cy="2757424"/>
                <a:chOff x="12352369" y="1278108"/>
                <a:chExt cx="9925518" cy="2757424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12352387" y="1924432"/>
                  <a:ext cx="9925500" cy="211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-444500" lvl="0" marL="457200" marR="0" rtl="0" algn="l">
                    <a:lnSpc>
                      <a:spcPct val="153535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3400"/>
                    <a:buFont typeface="Lato"/>
                    <a:buChar char="●"/>
                  </a:pP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Purpose of the models and what it tells about the player and salary</a:t>
                  </a:r>
                  <a:endParaRPr sz="3400">
                    <a:latin typeface="Lato"/>
                    <a:ea typeface="Lato"/>
                    <a:cs typeface="Lato"/>
                    <a:sym typeface="Lato"/>
                  </a:endParaRPr>
                </a:p>
                <a:p>
                  <a:pPr indent="-444500" lvl="0" marL="457200" marR="0" rtl="0" algn="l">
                    <a:lnSpc>
                      <a:spcPct val="153535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3400"/>
                    <a:buFont typeface="Lato"/>
                    <a:buChar char="●"/>
                  </a:pP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Visual code and demo of code </a:t>
                  </a:r>
                  <a:endParaRPr sz="3400"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4" name="Google Shape;44;p2"/>
                <p:cNvSpPr txBox="1"/>
                <p:nvPr/>
              </p:nvSpPr>
              <p:spPr>
                <a:xfrm>
                  <a:off x="12352369" y="1278108"/>
                  <a:ext cx="9493800" cy="64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800">
                      <a:solidFill>
                        <a:schemeClr val="accen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VISUALIZATION &amp; INTERPRETATION </a:t>
                  </a:r>
                  <a:endParaRPr sz="4800"/>
                </a:p>
              </p:txBody>
            </p:sp>
          </p:grpSp>
        </p:grpSp>
        <p:grpSp>
          <p:nvGrpSpPr>
            <p:cNvPr id="45" name="Google Shape;45;p2"/>
            <p:cNvGrpSpPr/>
            <p:nvPr/>
          </p:nvGrpSpPr>
          <p:grpSpPr>
            <a:xfrm>
              <a:off x="10910900" y="10046528"/>
              <a:ext cx="11366987" cy="2200938"/>
              <a:chOff x="10910900" y="1116404"/>
              <a:chExt cx="11366987" cy="2200938"/>
            </a:xfrm>
          </p:grpSpPr>
          <p:sp>
            <p:nvSpPr>
              <p:cNvPr id="46" name="Google Shape;46;p2"/>
              <p:cNvSpPr/>
              <p:nvPr/>
            </p:nvSpPr>
            <p:spPr>
              <a:xfrm>
                <a:off x="10910900" y="1278102"/>
                <a:ext cx="322800" cy="32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7" name="Google Shape;47;p2"/>
              <p:cNvGrpSpPr/>
              <p:nvPr/>
            </p:nvGrpSpPr>
            <p:grpSpPr>
              <a:xfrm>
                <a:off x="12352383" y="1116404"/>
                <a:ext cx="9925505" cy="2200938"/>
                <a:chOff x="12352383" y="1116404"/>
                <a:chExt cx="9925505" cy="2200938"/>
              </a:xfrm>
            </p:grpSpPr>
            <p:sp>
              <p:nvSpPr>
                <p:cNvPr id="48" name="Google Shape;48;p2"/>
                <p:cNvSpPr/>
                <p:nvPr/>
              </p:nvSpPr>
              <p:spPr>
                <a:xfrm>
                  <a:off x="12352387" y="1924442"/>
                  <a:ext cx="9925500" cy="139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-444500" lvl="0" marL="457200" marR="0" rtl="0" algn="l">
                    <a:lnSpc>
                      <a:spcPct val="153535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3400"/>
                    <a:buFont typeface="Lato"/>
                    <a:buChar char="●"/>
                  </a:pP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Results and </a:t>
                  </a: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takeaways</a:t>
                  </a: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 from the project and research</a:t>
                  </a:r>
                  <a:endParaRPr sz="3400">
                    <a:latin typeface="Lato"/>
                    <a:ea typeface="Lato"/>
                    <a:cs typeface="Lato"/>
                    <a:sym typeface="Lato"/>
                  </a:endParaRPr>
                </a:p>
                <a:p>
                  <a:pPr indent="-444500" lvl="0" marL="457200" marR="0" rtl="0" algn="l">
                    <a:lnSpc>
                      <a:spcPct val="153535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3400"/>
                    <a:buFont typeface="Lato"/>
                    <a:buChar char="●"/>
                  </a:pP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Moving </a:t>
                  </a: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forward</a:t>
                  </a:r>
                  <a:endParaRPr sz="3400"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9" name="Google Shape;49;p2"/>
                <p:cNvSpPr txBox="1"/>
                <p:nvPr/>
              </p:nvSpPr>
              <p:spPr>
                <a:xfrm>
                  <a:off x="12352383" y="1116404"/>
                  <a:ext cx="5499900" cy="64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800">
                      <a:solidFill>
                        <a:schemeClr val="accen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CONCLUSION</a:t>
                  </a:r>
                  <a:endParaRPr sz="4800"/>
                </a:p>
              </p:txBody>
            </p:sp>
          </p:grpSp>
        </p:grpSp>
        <p:grpSp>
          <p:nvGrpSpPr>
            <p:cNvPr id="50" name="Google Shape;50;p2"/>
            <p:cNvGrpSpPr/>
            <p:nvPr/>
          </p:nvGrpSpPr>
          <p:grpSpPr>
            <a:xfrm>
              <a:off x="10910899" y="4739242"/>
              <a:ext cx="11366988" cy="1974341"/>
              <a:chOff x="10910899" y="1924335"/>
              <a:chExt cx="11366988" cy="1974341"/>
            </a:xfrm>
          </p:grpSpPr>
          <p:sp>
            <p:nvSpPr>
              <p:cNvPr id="51" name="Google Shape;51;p2"/>
              <p:cNvSpPr/>
              <p:nvPr/>
            </p:nvSpPr>
            <p:spPr>
              <a:xfrm rot="10800000">
                <a:off x="10910899" y="2086039"/>
                <a:ext cx="322800" cy="3228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" name="Google Shape;52;p2"/>
              <p:cNvGrpSpPr/>
              <p:nvPr/>
            </p:nvGrpSpPr>
            <p:grpSpPr>
              <a:xfrm>
                <a:off x="12352385" y="1924335"/>
                <a:ext cx="9925502" cy="1974341"/>
                <a:chOff x="12352385" y="1924335"/>
                <a:chExt cx="9925502" cy="1974341"/>
              </a:xfrm>
            </p:grpSpPr>
            <p:sp>
              <p:nvSpPr>
                <p:cNvPr id="53" name="Google Shape;53;p2"/>
                <p:cNvSpPr/>
                <p:nvPr/>
              </p:nvSpPr>
              <p:spPr>
                <a:xfrm>
                  <a:off x="12352387" y="2764977"/>
                  <a:ext cx="9925500" cy="113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-444500" lvl="0" marL="457200" marR="0" rtl="0" algn="l">
                    <a:lnSpc>
                      <a:spcPct val="153535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3400"/>
                    <a:buFont typeface="Lato"/>
                    <a:buChar char="●"/>
                  </a:pP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Data wrangling and cleaning </a:t>
                  </a:r>
                  <a:endParaRPr sz="3400">
                    <a:latin typeface="Lato"/>
                    <a:ea typeface="Lato"/>
                    <a:cs typeface="Lato"/>
                    <a:sym typeface="Lato"/>
                  </a:endParaRPr>
                </a:p>
                <a:p>
                  <a:pPr indent="-444500" lvl="0" marL="457200" marR="0" rtl="0" algn="l">
                    <a:lnSpc>
                      <a:spcPct val="153535"/>
                    </a:lnSpc>
                    <a:spcBef>
                      <a:spcPts val="0"/>
                    </a:spcBef>
                    <a:spcAft>
                      <a:spcPts val="0"/>
                    </a:spcAft>
                    <a:buSzPts val="3400"/>
                    <a:buFont typeface="Lato"/>
                    <a:buChar char="●"/>
                  </a:pP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Building </a:t>
                  </a: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multiple</a:t>
                  </a: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 linear </a:t>
                  </a:r>
                  <a:r>
                    <a:rPr lang="en-US" sz="3400">
                      <a:latin typeface="Lato"/>
                      <a:ea typeface="Lato"/>
                      <a:cs typeface="Lato"/>
                      <a:sym typeface="Lato"/>
                    </a:rPr>
                    <a:t>models</a:t>
                  </a:r>
                  <a:endParaRPr sz="3400"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54" name="Google Shape;54;p2"/>
                <p:cNvSpPr txBox="1"/>
                <p:nvPr/>
              </p:nvSpPr>
              <p:spPr>
                <a:xfrm>
                  <a:off x="12352385" y="1924335"/>
                  <a:ext cx="5499900" cy="646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4800">
                      <a:solidFill>
                        <a:schemeClr val="accent1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PROCESS</a:t>
                  </a:r>
                  <a:endParaRPr sz="4800"/>
                </a:p>
              </p:txBody>
            </p: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af4173948_0_10"/>
          <p:cNvSpPr/>
          <p:nvPr/>
        </p:nvSpPr>
        <p:spPr>
          <a:xfrm>
            <a:off x="0" y="0"/>
            <a:ext cx="121887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5af4173948_0_10"/>
          <p:cNvSpPr txBox="1"/>
          <p:nvPr/>
        </p:nvSpPr>
        <p:spPr>
          <a:xfrm>
            <a:off x="1720729" y="1666272"/>
            <a:ext cx="52065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af4173948_0_10"/>
          <p:cNvSpPr txBox="1"/>
          <p:nvPr/>
        </p:nvSpPr>
        <p:spPr>
          <a:xfrm>
            <a:off x="15018975" y="751025"/>
            <a:ext cx="69012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g5af417394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300" y="838200"/>
            <a:ext cx="10538549" cy="78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5af4173948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025" y="838200"/>
            <a:ext cx="10538549" cy="78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5ae3745e5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627025"/>
            <a:ext cx="10795799" cy="667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5ae3745e5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5700" y="0"/>
            <a:ext cx="12061949" cy="74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5ae3745e5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7063" y="6674174"/>
            <a:ext cx="10910169" cy="674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93c15111f_1_30"/>
          <p:cNvSpPr/>
          <p:nvPr/>
        </p:nvSpPr>
        <p:spPr>
          <a:xfrm>
            <a:off x="1" y="38100"/>
            <a:ext cx="94938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593c15111f_1_30"/>
          <p:cNvSpPr txBox="1"/>
          <p:nvPr/>
        </p:nvSpPr>
        <p:spPr>
          <a:xfrm>
            <a:off x="1356604" y="5464947"/>
            <a:ext cx="67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 for Multiple Linear Regression Model</a:t>
            </a:r>
            <a:endParaRPr b="1"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g593c15111f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800" y="3943975"/>
            <a:ext cx="14883849" cy="55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5af8a35782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412481" cy="677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5af8a35782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1825" y="-43875"/>
            <a:ext cx="841248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5af8a35782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6800" y="0"/>
            <a:ext cx="8400102" cy="677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5af8a35782_0_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7118925"/>
            <a:ext cx="8412474" cy="64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5af8a35782_0_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2475" y="6942775"/>
            <a:ext cx="8400102" cy="676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5af8a35782_0_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574299" y="6942775"/>
            <a:ext cx="7982601" cy="676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593c15111f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00" y="0"/>
            <a:ext cx="9682649" cy="75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593c15111f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1075" y="0"/>
            <a:ext cx="12188823" cy="753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593c15111f_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838" y="7530950"/>
            <a:ext cx="9517169" cy="588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593c15111f_1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88825" y="7457788"/>
            <a:ext cx="10784725" cy="602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93eb3a4a3_1_19"/>
          <p:cNvSpPr/>
          <p:nvPr/>
        </p:nvSpPr>
        <p:spPr>
          <a:xfrm>
            <a:off x="1" y="0"/>
            <a:ext cx="94938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593eb3a4a3_1_19"/>
          <p:cNvSpPr txBox="1"/>
          <p:nvPr/>
        </p:nvSpPr>
        <p:spPr>
          <a:xfrm>
            <a:off x="1356600" y="443681"/>
            <a:ext cx="6780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 Code:</a:t>
            </a:r>
            <a:endParaRPr b="1"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g593eb3a4a3_1_19"/>
          <p:cNvSpPr txBox="1"/>
          <p:nvPr/>
        </p:nvSpPr>
        <p:spPr>
          <a:xfrm>
            <a:off x="1054200" y="2153575"/>
            <a:ext cx="73854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Giannis Antetokounmpo</a:t>
            </a:r>
            <a:r>
              <a:rPr b="1" lang="en-US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g593eb3a4a3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000" y="3592275"/>
            <a:ext cx="6247800" cy="7634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593eb3a4a3_1_19" title="Demo for Giannis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2948" y="2073725"/>
            <a:ext cx="12859675" cy="96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"/>
          <p:cNvSpPr/>
          <p:nvPr/>
        </p:nvSpPr>
        <p:spPr>
          <a:xfrm>
            <a:off x="1" y="0"/>
            <a:ext cx="949374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2"/>
          <p:cNvSpPr txBox="1"/>
          <p:nvPr/>
        </p:nvSpPr>
        <p:spPr>
          <a:xfrm>
            <a:off x="1720729" y="5426835"/>
            <a:ext cx="67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 for Root Square Mean Error</a:t>
            </a:r>
            <a:endParaRPr/>
          </a:p>
        </p:txBody>
      </p:sp>
      <p:pic>
        <p:nvPicPr>
          <p:cNvPr id="339" name="Google Shape;33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750" y="12"/>
            <a:ext cx="14883900" cy="408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 title="SD AND RSME 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14488" y="4261050"/>
            <a:ext cx="12642425" cy="909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ae3745e51_0_4"/>
          <p:cNvSpPr/>
          <p:nvPr/>
        </p:nvSpPr>
        <p:spPr>
          <a:xfrm>
            <a:off x="-25" y="114300"/>
            <a:ext cx="243777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5ae3745e51_0_4"/>
          <p:cNvSpPr txBox="1"/>
          <p:nvPr/>
        </p:nvSpPr>
        <p:spPr>
          <a:xfrm>
            <a:off x="4046225" y="838200"/>
            <a:ext cx="162852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 &amp; Takeaways</a:t>
            </a:r>
            <a:endParaRPr sz="9600"/>
          </a:p>
        </p:txBody>
      </p:sp>
      <p:grpSp>
        <p:nvGrpSpPr>
          <p:cNvPr id="348" name="Google Shape;348;g5ae3745e51_0_4"/>
          <p:cNvGrpSpPr/>
          <p:nvPr/>
        </p:nvGrpSpPr>
        <p:grpSpPr>
          <a:xfrm>
            <a:off x="9291543" y="3326350"/>
            <a:ext cx="21358926" cy="9195900"/>
            <a:chOff x="3938378" y="3649085"/>
            <a:chExt cx="20044037" cy="9195900"/>
          </a:xfrm>
        </p:grpSpPr>
        <p:sp>
          <p:nvSpPr>
            <p:cNvPr id="349" name="Google Shape;349;g5ae3745e51_0_4"/>
            <p:cNvSpPr/>
            <p:nvPr/>
          </p:nvSpPr>
          <p:spPr>
            <a:xfrm>
              <a:off x="3938378" y="4083657"/>
              <a:ext cx="6270372" cy="6270372"/>
            </a:xfrm>
            <a:custGeom>
              <a:rect b="b" l="l" r="r" t="t"/>
              <a:pathLst>
                <a:path extrusionOk="0" h="21600" w="2160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g5ae3745e51_0_4"/>
            <p:cNvSpPr txBox="1"/>
            <p:nvPr/>
          </p:nvSpPr>
          <p:spPr>
            <a:xfrm>
              <a:off x="10522914" y="3649085"/>
              <a:ext cx="13459500" cy="9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00" lIns="217425" spcFirstLastPara="1" rIns="217425" wrap="square" tIns="108700">
              <a:noAutofit/>
            </a:bodyPr>
            <a:lstStyle/>
            <a:p>
              <a:pPr indent="0" lvl="0" marL="0" marR="0" rtl="0" algn="l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b0cb52564_0_18"/>
          <p:cNvSpPr/>
          <p:nvPr/>
        </p:nvSpPr>
        <p:spPr>
          <a:xfrm>
            <a:off x="-25" y="38100"/>
            <a:ext cx="243777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g5b0cb52564_0_18"/>
          <p:cNvSpPr txBox="1"/>
          <p:nvPr/>
        </p:nvSpPr>
        <p:spPr>
          <a:xfrm>
            <a:off x="4046225" y="838200"/>
            <a:ext cx="162852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Questions</a:t>
            </a:r>
            <a:endParaRPr sz="9600"/>
          </a:p>
        </p:txBody>
      </p:sp>
      <p:grpSp>
        <p:nvGrpSpPr>
          <p:cNvPr id="358" name="Google Shape;358;g5b0cb52564_0_18"/>
          <p:cNvGrpSpPr/>
          <p:nvPr/>
        </p:nvGrpSpPr>
        <p:grpSpPr>
          <a:xfrm>
            <a:off x="8809893" y="3379875"/>
            <a:ext cx="21358926" cy="9195900"/>
            <a:chOff x="3938378" y="3649085"/>
            <a:chExt cx="20044037" cy="9195900"/>
          </a:xfrm>
        </p:grpSpPr>
        <p:sp>
          <p:nvSpPr>
            <p:cNvPr id="359" name="Google Shape;359;g5b0cb52564_0_18"/>
            <p:cNvSpPr/>
            <p:nvPr/>
          </p:nvSpPr>
          <p:spPr>
            <a:xfrm>
              <a:off x="3938378" y="4083657"/>
              <a:ext cx="6270372" cy="6270372"/>
            </a:xfrm>
            <a:custGeom>
              <a:rect b="b" l="l" r="r" t="t"/>
              <a:pathLst>
                <a:path extrusionOk="0" h="21600" w="2160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9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g5b0cb52564_0_18"/>
            <p:cNvSpPr txBox="1"/>
            <p:nvPr/>
          </p:nvSpPr>
          <p:spPr>
            <a:xfrm>
              <a:off x="10522914" y="3649085"/>
              <a:ext cx="13459500" cy="91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00" lIns="217425" spcFirstLastPara="1" rIns="217425" wrap="square" tIns="108700">
              <a:noAutofit/>
            </a:bodyPr>
            <a:lstStyle/>
            <a:p>
              <a:pPr indent="0" lvl="0" marL="0" marR="0" rtl="0" algn="l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"/>
          <p:cNvSpPr/>
          <p:nvPr/>
        </p:nvSpPr>
        <p:spPr>
          <a:xfrm>
            <a:off x="1" y="0"/>
            <a:ext cx="949374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6"/>
          <p:cNvSpPr/>
          <p:nvPr/>
        </p:nvSpPr>
        <p:spPr>
          <a:xfrm>
            <a:off x="12352383" y="1666272"/>
            <a:ext cx="10309112" cy="9140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2017-18 NBA Player Stats: Advanced. (n.d.). Retrieved from https://www.basketball-reference.com/leagues/NBA_2018_advanced.html</a:t>
            </a:r>
            <a:endParaRPr b="1" sz="36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James, G., Witten, D., Hastie, T. J., &amp; Tibshirani, R. J. (2017). </a:t>
            </a:r>
            <a:r>
              <a:rPr b="1" i="1" lang="en-US" sz="36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An introduction to statistical learning: With applications in R</a:t>
            </a:r>
            <a:r>
              <a:rPr b="1" lang="en-US" sz="3600">
                <a:solidFill>
                  <a:srgbClr val="3333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 New York: Springer.</a:t>
            </a:r>
            <a:endParaRPr b="1" sz="36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6"/>
          <p:cNvSpPr txBox="1"/>
          <p:nvPr/>
        </p:nvSpPr>
        <p:spPr>
          <a:xfrm>
            <a:off x="1720725" y="5710500"/>
            <a:ext cx="7121700" cy="2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References</a:t>
            </a:r>
            <a:endParaRPr sz="9600"/>
          </a:p>
        </p:txBody>
      </p:sp>
      <p:sp>
        <p:nvSpPr>
          <p:cNvPr id="369" name="Google Shape;369;p6"/>
          <p:cNvSpPr/>
          <p:nvPr/>
        </p:nvSpPr>
        <p:spPr>
          <a:xfrm>
            <a:off x="10910900" y="1788472"/>
            <a:ext cx="322730" cy="3227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6"/>
          <p:cNvSpPr/>
          <p:nvPr/>
        </p:nvSpPr>
        <p:spPr>
          <a:xfrm>
            <a:off x="10910900" y="4774268"/>
            <a:ext cx="322730" cy="3227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1" y="0"/>
            <a:ext cx="24395579" cy="491798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1" y="4917988"/>
            <a:ext cx="24395579" cy="8798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004050" y="8655276"/>
            <a:ext cx="103695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BACKGROUND</a:t>
            </a:r>
            <a:endParaRPr sz="9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"/>
          <p:cNvSpPr/>
          <p:nvPr/>
        </p:nvSpPr>
        <p:spPr>
          <a:xfrm>
            <a:off x="1" y="0"/>
            <a:ext cx="9493740" cy="1371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23"/>
          <p:cNvGrpSpPr/>
          <p:nvPr/>
        </p:nvGrpSpPr>
        <p:grpSpPr>
          <a:xfrm>
            <a:off x="1720729" y="5888504"/>
            <a:ext cx="6563736" cy="1938992"/>
            <a:chOff x="1720729" y="5464939"/>
            <a:chExt cx="6563736" cy="1938992"/>
          </a:xfrm>
        </p:grpSpPr>
        <p:sp>
          <p:nvSpPr>
            <p:cNvPr id="378" name="Google Shape;378;p23"/>
            <p:cNvSpPr txBox="1"/>
            <p:nvPr/>
          </p:nvSpPr>
          <p:spPr>
            <a:xfrm>
              <a:off x="1720729" y="5464939"/>
              <a:ext cx="6563736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60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THANK YOU!</a:t>
              </a:r>
              <a:endParaRPr/>
            </a:p>
          </p:txBody>
        </p:sp>
        <p:sp>
          <p:nvSpPr>
            <p:cNvPr id="379" name="Google Shape;379;p23"/>
            <p:cNvSpPr txBox="1"/>
            <p:nvPr/>
          </p:nvSpPr>
          <p:spPr>
            <a:xfrm>
              <a:off x="1720729" y="6942266"/>
              <a:ext cx="542602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ae3745e51_0_13"/>
          <p:cNvSpPr/>
          <p:nvPr/>
        </p:nvSpPr>
        <p:spPr>
          <a:xfrm>
            <a:off x="1" y="0"/>
            <a:ext cx="94938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5ae3745e51_0_13"/>
          <p:cNvSpPr/>
          <p:nvPr/>
        </p:nvSpPr>
        <p:spPr>
          <a:xfrm>
            <a:off x="10355950" y="2319450"/>
            <a:ext cx="12988800" cy="90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ato"/>
              <a:buChar char="●"/>
            </a:pPr>
            <a:r>
              <a:rPr b="1" lang="en-US" sz="4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idea came from working with Dr. Sloughter in the summer of 2018 with Data Analysis research with KiloWatts for Humanity</a:t>
            </a:r>
            <a:endParaRPr b="1" sz="4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08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ato"/>
              <a:buChar char="●"/>
            </a:pPr>
            <a:r>
              <a:rPr b="1" lang="en-US" sz="4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Introduction to Statistical Machine Learning was introduced in Fall Quarter 2018</a:t>
            </a:r>
            <a:br>
              <a:rPr b="1" lang="en-US" sz="4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4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08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ato"/>
              <a:buChar char="●"/>
            </a:pPr>
            <a:r>
              <a:rPr b="1" lang="en-US" sz="4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Found a big interest in working with big data sets</a:t>
            </a:r>
            <a:br>
              <a:rPr b="1" lang="en-US" sz="4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4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508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Lato"/>
              <a:buChar char="●"/>
            </a:pPr>
            <a:r>
              <a:rPr b="1" lang="en-US" sz="4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Building off my interests: sports and math </a:t>
            </a:r>
            <a:br>
              <a:rPr b="1" lang="en-US" sz="4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b="1" sz="4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82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Lato"/>
              <a:buChar char="●"/>
            </a:pPr>
            <a:r>
              <a:rPr b="1" lang="en-US" sz="4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Salaries in the NBA have always been a topic of discussion in sports and I want to address them</a:t>
            </a:r>
            <a:br>
              <a:rPr b="1" lang="en-US" sz="4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US" sz="4800">
                <a:latin typeface="Lato"/>
                <a:ea typeface="Lato"/>
                <a:cs typeface="Lato"/>
                <a:sym typeface="Lato"/>
              </a:rPr>
            </a:br>
            <a:br>
              <a:rPr lang="en-US" sz="3000">
                <a:latin typeface="Lato"/>
                <a:ea typeface="Lato"/>
                <a:cs typeface="Lato"/>
                <a:sym typeface="Lato"/>
              </a:rPr>
            </a:b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g5ae3745e51_0_13"/>
          <p:cNvSpPr txBox="1"/>
          <p:nvPr/>
        </p:nvSpPr>
        <p:spPr>
          <a:xfrm>
            <a:off x="1695650" y="5426849"/>
            <a:ext cx="67806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Background </a:t>
            </a:r>
            <a:endParaRPr b="1" sz="7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af2df43da_0_0"/>
          <p:cNvSpPr/>
          <p:nvPr/>
        </p:nvSpPr>
        <p:spPr>
          <a:xfrm>
            <a:off x="9493741" y="0"/>
            <a:ext cx="14901900" cy="13716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5af2df43da_0_0"/>
          <p:cNvSpPr/>
          <p:nvPr/>
        </p:nvSpPr>
        <p:spPr>
          <a:xfrm>
            <a:off x="9493741" y="0"/>
            <a:ext cx="14901900" cy="1371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5af2df43da_0_0"/>
          <p:cNvSpPr txBox="1"/>
          <p:nvPr/>
        </p:nvSpPr>
        <p:spPr>
          <a:xfrm>
            <a:off x="12185675" y="1691821"/>
            <a:ext cx="107436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 the moment, </a:t>
            </a:r>
            <a:r>
              <a:rPr b="1" lang="en-US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basketball</a:t>
            </a:r>
            <a:r>
              <a:rPr b="1" lang="en-US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is the world’s highest paid sport. As well as earning millions per year in salary, the National Basketball Association’s best players earn a huge amount of money outside the court.</a:t>
            </a:r>
            <a:endParaRPr b="1" sz="3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" name="Google Shape;79;g5af2df43da_0_0"/>
          <p:cNvSpPr txBox="1"/>
          <p:nvPr/>
        </p:nvSpPr>
        <p:spPr>
          <a:xfrm>
            <a:off x="12185675" y="5474691"/>
            <a:ext cx="107436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National Basketball Association is a collection of thirty professional basketball teams in the  United States and Canada. It is currently the third largest professional sports league in North America with approximately $5 billion dollars in revenue.</a:t>
            </a:r>
            <a:endParaRPr b="1" sz="3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g5af2df43da_0_0"/>
          <p:cNvSpPr/>
          <p:nvPr/>
        </p:nvSpPr>
        <p:spPr>
          <a:xfrm>
            <a:off x="10910900" y="1990068"/>
            <a:ext cx="322800" cy="32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5af2df43da_0_0"/>
          <p:cNvSpPr/>
          <p:nvPr/>
        </p:nvSpPr>
        <p:spPr>
          <a:xfrm>
            <a:off x="10910900" y="5627860"/>
            <a:ext cx="322800" cy="32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5af2df43da_0_0"/>
          <p:cNvSpPr txBox="1"/>
          <p:nvPr/>
        </p:nvSpPr>
        <p:spPr>
          <a:xfrm>
            <a:off x="1393966" y="1691822"/>
            <a:ext cx="67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Background on NBA Salaries</a:t>
            </a:r>
            <a:endParaRPr sz="7200">
              <a:solidFill>
                <a:schemeClr val="accent1"/>
              </a:solidFill>
            </a:endParaRPr>
          </a:p>
        </p:txBody>
      </p:sp>
      <p:grpSp>
        <p:nvGrpSpPr>
          <p:cNvPr id="83" name="Google Shape;83;g5af2df43da_0_0"/>
          <p:cNvGrpSpPr/>
          <p:nvPr/>
        </p:nvGrpSpPr>
        <p:grpSpPr>
          <a:xfrm>
            <a:off x="2185681" y="4565572"/>
            <a:ext cx="20744505" cy="10962139"/>
            <a:chOff x="-6891246" y="7881026"/>
            <a:chExt cx="25415958" cy="12034405"/>
          </a:xfrm>
        </p:grpSpPr>
        <p:sp>
          <p:nvSpPr>
            <p:cNvPr id="84" name="Google Shape;84;g5af2df43da_0_0"/>
            <p:cNvSpPr/>
            <p:nvPr/>
          </p:nvSpPr>
          <p:spPr>
            <a:xfrm>
              <a:off x="-6891246" y="7881026"/>
              <a:ext cx="6270372" cy="6270372"/>
            </a:xfrm>
            <a:custGeom>
              <a:rect b="b" l="l" r="r" t="t"/>
              <a:pathLst>
                <a:path extrusionOk="0" h="21600" w="2160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g5af2df43da_0_0"/>
            <p:cNvSpPr txBox="1"/>
            <p:nvPr/>
          </p:nvSpPr>
          <p:spPr>
            <a:xfrm>
              <a:off x="5359512" y="14097231"/>
              <a:ext cx="13165200" cy="58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00" lIns="217425" spcFirstLastPara="1" rIns="217425" wrap="square" tIns="108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3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Also, the National Basketball Association distributes a significant amount of salary to its players, which adds to the intrigue of the game.</a:t>
              </a:r>
              <a:endParaRPr b="1" sz="3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86" name="Google Shape;86;g5af2df43da_0_0"/>
          <p:cNvSpPr/>
          <p:nvPr/>
        </p:nvSpPr>
        <p:spPr>
          <a:xfrm>
            <a:off x="10910900" y="10512160"/>
            <a:ext cx="322800" cy="32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g5af2df43d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138" y="4554133"/>
            <a:ext cx="7250225" cy="69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/>
          <p:nvPr/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5830775" y="1739875"/>
            <a:ext cx="127161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Background on Salaries of NBA </a:t>
            </a:r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2990501" y="9124016"/>
            <a:ext cx="5499799" cy="1228670"/>
            <a:chOff x="2990501" y="9812104"/>
            <a:chExt cx="5499799" cy="1228670"/>
          </a:xfrm>
        </p:grpSpPr>
        <p:sp>
          <p:nvSpPr>
            <p:cNvPr id="96" name="Google Shape;96;p3"/>
            <p:cNvSpPr/>
            <p:nvPr/>
          </p:nvSpPr>
          <p:spPr>
            <a:xfrm>
              <a:off x="3318932" y="10458435"/>
              <a:ext cx="4842936" cy="5823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7F7F7F"/>
                  </a:solidFill>
                  <a:latin typeface="Lato"/>
                  <a:ea typeface="Lato"/>
                  <a:cs typeface="Lato"/>
                  <a:sym typeface="Lato"/>
                </a:rPr>
                <a:t>PF/SF</a:t>
              </a:r>
              <a:endParaRPr/>
            </a:p>
          </p:txBody>
        </p:sp>
        <p:sp>
          <p:nvSpPr>
            <p:cNvPr id="97" name="Google Shape;97;p3"/>
            <p:cNvSpPr txBox="1"/>
            <p:nvPr/>
          </p:nvSpPr>
          <p:spPr>
            <a:xfrm>
              <a:off x="2990501" y="9812104"/>
              <a:ext cx="54997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Lebron James</a:t>
              </a:r>
              <a:endParaRPr/>
            </a:p>
          </p:txBody>
        </p:sp>
      </p:grpSp>
      <p:grpSp>
        <p:nvGrpSpPr>
          <p:cNvPr id="98" name="Google Shape;98;p3"/>
          <p:cNvGrpSpPr/>
          <p:nvPr/>
        </p:nvGrpSpPr>
        <p:grpSpPr>
          <a:xfrm>
            <a:off x="9438924" y="9124016"/>
            <a:ext cx="5499799" cy="1228681"/>
            <a:chOff x="2990501" y="9812104"/>
            <a:chExt cx="5499799" cy="1228681"/>
          </a:xfrm>
        </p:grpSpPr>
        <p:sp>
          <p:nvSpPr>
            <p:cNvPr id="99" name="Google Shape;99;p3"/>
            <p:cNvSpPr/>
            <p:nvPr/>
          </p:nvSpPr>
          <p:spPr>
            <a:xfrm>
              <a:off x="3318957" y="10458485"/>
              <a:ext cx="4842900" cy="58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7F7F7F"/>
                  </a:solidFill>
                  <a:latin typeface="Lato"/>
                  <a:ea typeface="Lato"/>
                  <a:cs typeface="Lato"/>
                  <a:sym typeface="Lato"/>
                </a:rPr>
                <a:t>SG/PG</a:t>
              </a:r>
              <a:endParaRPr/>
            </a:p>
          </p:txBody>
        </p:sp>
        <p:sp>
          <p:nvSpPr>
            <p:cNvPr id="100" name="Google Shape;100;p3"/>
            <p:cNvSpPr txBox="1"/>
            <p:nvPr/>
          </p:nvSpPr>
          <p:spPr>
            <a:xfrm>
              <a:off x="2990501" y="9812104"/>
              <a:ext cx="54997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Steph Curry</a:t>
              </a:r>
              <a:endParaRPr/>
            </a:p>
          </p:txBody>
        </p:sp>
      </p:grpSp>
      <p:grpSp>
        <p:nvGrpSpPr>
          <p:cNvPr id="101" name="Google Shape;101;p3"/>
          <p:cNvGrpSpPr/>
          <p:nvPr/>
        </p:nvGrpSpPr>
        <p:grpSpPr>
          <a:xfrm>
            <a:off x="15887347" y="9124016"/>
            <a:ext cx="5499799" cy="1228670"/>
            <a:chOff x="2990501" y="9812104"/>
            <a:chExt cx="5499799" cy="1228670"/>
          </a:xfrm>
        </p:grpSpPr>
        <p:sp>
          <p:nvSpPr>
            <p:cNvPr id="102" name="Google Shape;102;p3"/>
            <p:cNvSpPr/>
            <p:nvPr/>
          </p:nvSpPr>
          <p:spPr>
            <a:xfrm>
              <a:off x="3318932" y="10458435"/>
              <a:ext cx="4842936" cy="5823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535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7F7F7F"/>
                  </a:solidFill>
                  <a:latin typeface="Lato"/>
                  <a:ea typeface="Lato"/>
                  <a:cs typeface="Lato"/>
                  <a:sym typeface="Lato"/>
                </a:rPr>
                <a:t>SF/PF/SG</a:t>
              </a:r>
              <a:endParaRPr/>
            </a:p>
          </p:txBody>
        </p:sp>
        <p:sp>
          <p:nvSpPr>
            <p:cNvPr id="103" name="Google Shape;103;p3"/>
            <p:cNvSpPr txBox="1"/>
            <p:nvPr/>
          </p:nvSpPr>
          <p:spPr>
            <a:xfrm>
              <a:off x="2990501" y="9812104"/>
              <a:ext cx="54997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Kevin Durant</a:t>
              </a:r>
              <a:endParaRPr/>
            </a:p>
          </p:txBody>
        </p:sp>
      </p:grpSp>
      <p:sp>
        <p:nvSpPr>
          <p:cNvPr id="104" name="Google Shape;104;p3"/>
          <p:cNvSpPr/>
          <p:nvPr/>
        </p:nvSpPr>
        <p:spPr>
          <a:xfrm>
            <a:off x="3318934" y="10851697"/>
            <a:ext cx="4842934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9767357" y="10851697"/>
            <a:ext cx="4842934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16215780" y="10851697"/>
            <a:ext cx="4842934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2747902" y="11396450"/>
            <a:ext cx="59505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Total earnings: $85.5 million</a:t>
            </a:r>
            <a:endParaRPr b="1" sz="3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Salary/bonuses: $33.5 million</a:t>
            </a:r>
            <a:endParaRPr b="1" sz="3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Endorsements: $52 million</a:t>
            </a:r>
            <a:endParaRPr b="1" sz="3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9438876" y="11396425"/>
            <a:ext cx="54999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Total earnings: $76.9 million</a:t>
            </a:r>
            <a:endParaRPr b="1" sz="3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Salary/bonuses: $34.9 million</a:t>
            </a:r>
            <a:endParaRPr b="1" sz="3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Endorsements: $42 million</a:t>
            </a:r>
            <a:endParaRPr b="1" sz="3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5679253" y="11396450"/>
            <a:ext cx="59505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Total Earnings: $65 million</a:t>
            </a:r>
            <a:endParaRPr b="1" sz="3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Salary/bonuses: $30 million</a:t>
            </a:r>
            <a:endParaRPr b="1" sz="3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Endorsements: $35 million</a:t>
            </a:r>
            <a:endParaRPr b="1" sz="30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35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17617" r="17616" t="0"/>
          <a:stretch/>
        </p:blipFill>
        <p:spPr>
          <a:xfrm>
            <a:off x="3301682" y="3874346"/>
            <a:ext cx="4842934" cy="420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17617" r="17616" t="0"/>
          <a:stretch/>
        </p:blipFill>
        <p:spPr>
          <a:xfrm>
            <a:off x="9758731" y="3836737"/>
            <a:ext cx="4842934" cy="420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17617" r="17616" t="0"/>
          <a:stretch/>
        </p:blipFill>
        <p:spPr>
          <a:xfrm>
            <a:off x="16196119" y="3836736"/>
            <a:ext cx="4842934" cy="420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8900" y="3836738"/>
            <a:ext cx="4842950" cy="42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1675" y="3822225"/>
            <a:ext cx="4842950" cy="42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15774" y="3822225"/>
            <a:ext cx="4842924" cy="42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aa62f8668_0_0"/>
          <p:cNvSpPr/>
          <p:nvPr/>
        </p:nvSpPr>
        <p:spPr>
          <a:xfrm>
            <a:off x="1" y="0"/>
            <a:ext cx="24395700" cy="4917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5aa62f8668_0_0"/>
          <p:cNvSpPr/>
          <p:nvPr/>
        </p:nvSpPr>
        <p:spPr>
          <a:xfrm>
            <a:off x="1" y="4917988"/>
            <a:ext cx="24395700" cy="879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5aa62f8668_0_0"/>
          <p:cNvSpPr txBox="1"/>
          <p:nvPr/>
        </p:nvSpPr>
        <p:spPr>
          <a:xfrm>
            <a:off x="5390100" y="8655400"/>
            <a:ext cx="13615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Statistical Learning</a:t>
            </a:r>
            <a:endParaRPr sz="9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8a476bd07_0_0"/>
          <p:cNvSpPr/>
          <p:nvPr/>
        </p:nvSpPr>
        <p:spPr>
          <a:xfrm>
            <a:off x="9493741" y="0"/>
            <a:ext cx="14901900" cy="13716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58a476bd07_0_0"/>
          <p:cNvSpPr/>
          <p:nvPr/>
        </p:nvSpPr>
        <p:spPr>
          <a:xfrm>
            <a:off x="9493741" y="38100"/>
            <a:ext cx="14901900" cy="1371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g58a476bd07_0_0"/>
          <p:cNvGrpSpPr/>
          <p:nvPr/>
        </p:nvGrpSpPr>
        <p:grpSpPr>
          <a:xfrm>
            <a:off x="12185236" y="1815715"/>
            <a:ext cx="10747189" cy="2934005"/>
            <a:chOff x="1136594" y="8183670"/>
            <a:chExt cx="10747189" cy="2934005"/>
          </a:xfrm>
        </p:grpSpPr>
        <p:sp>
          <p:nvSpPr>
            <p:cNvPr id="132" name="Google Shape;132;g58a476bd07_0_0"/>
            <p:cNvSpPr txBox="1"/>
            <p:nvPr/>
          </p:nvSpPr>
          <p:spPr>
            <a:xfrm>
              <a:off x="1140183" y="8829876"/>
              <a:ext cx="10743600" cy="22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00" lIns="217425" spcFirstLastPara="1" rIns="217425" wrap="square" tIns="108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Suppose that we observe a quantitative response Y and p different predictors, X1, X2, . . . , Xp. We assume that there is some relationship between Y and X = (X1,X2,...,Xp), which can be written in the very general form</a:t>
              </a:r>
              <a:endParaRPr b="1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457200" lvl="0" marL="36576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Y =f(X)+ε. 	 </a:t>
              </a:r>
              <a:endParaRPr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3" name="Google Shape;133;g58a476bd07_0_0"/>
            <p:cNvSpPr txBox="1"/>
            <p:nvPr/>
          </p:nvSpPr>
          <p:spPr>
            <a:xfrm>
              <a:off x="1136594" y="8183670"/>
              <a:ext cx="2934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General</a:t>
              </a:r>
              <a:endParaRPr/>
            </a:p>
          </p:txBody>
        </p:sp>
      </p:grpSp>
      <p:grpSp>
        <p:nvGrpSpPr>
          <p:cNvPr id="134" name="Google Shape;134;g58a476bd07_0_0"/>
          <p:cNvGrpSpPr/>
          <p:nvPr/>
        </p:nvGrpSpPr>
        <p:grpSpPr>
          <a:xfrm>
            <a:off x="12185228" y="5993160"/>
            <a:ext cx="10744497" cy="2449480"/>
            <a:chOff x="12490386" y="8117795"/>
            <a:chExt cx="10744497" cy="2449480"/>
          </a:xfrm>
        </p:grpSpPr>
        <p:sp>
          <p:nvSpPr>
            <p:cNvPr id="135" name="Google Shape;135;g58a476bd07_0_0"/>
            <p:cNvSpPr txBox="1"/>
            <p:nvPr/>
          </p:nvSpPr>
          <p:spPr>
            <a:xfrm>
              <a:off x="12491283" y="8279476"/>
              <a:ext cx="10743600" cy="228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00" lIns="217425" spcFirstLastPara="1" rIns="217425" wrap="square" tIns="108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Here f is some fixed but unknown function of X1, . . . , Xp, and ε is a random error term, which is independent of X and has mean zero. In this formulation, f represents the systematic information that X provides about Y. </a:t>
              </a:r>
              <a:endParaRPr b="1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36" name="Google Shape;136;g58a476bd07_0_0"/>
            <p:cNvSpPr txBox="1"/>
            <p:nvPr/>
          </p:nvSpPr>
          <p:spPr>
            <a:xfrm>
              <a:off x="12490386" y="8117795"/>
              <a:ext cx="352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g58a476bd07_0_0"/>
          <p:cNvSpPr/>
          <p:nvPr/>
        </p:nvSpPr>
        <p:spPr>
          <a:xfrm>
            <a:off x="1" y="0"/>
            <a:ext cx="94938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58a476bd07_0_0"/>
          <p:cNvSpPr/>
          <p:nvPr/>
        </p:nvSpPr>
        <p:spPr>
          <a:xfrm>
            <a:off x="10910900" y="1990068"/>
            <a:ext cx="322800" cy="32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58a476bd07_0_0"/>
          <p:cNvSpPr/>
          <p:nvPr/>
        </p:nvSpPr>
        <p:spPr>
          <a:xfrm>
            <a:off x="10910900" y="6255160"/>
            <a:ext cx="322800" cy="32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58a476bd07_0_0"/>
          <p:cNvSpPr txBox="1"/>
          <p:nvPr/>
        </p:nvSpPr>
        <p:spPr>
          <a:xfrm>
            <a:off x="1720729" y="1666272"/>
            <a:ext cx="67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General Idea of Statistical Learning</a:t>
            </a:r>
            <a:endParaRPr/>
          </a:p>
        </p:txBody>
      </p:sp>
      <p:grpSp>
        <p:nvGrpSpPr>
          <p:cNvPr id="141" name="Google Shape;141;g58a476bd07_0_0"/>
          <p:cNvGrpSpPr/>
          <p:nvPr/>
        </p:nvGrpSpPr>
        <p:grpSpPr>
          <a:xfrm>
            <a:off x="2187956" y="4770159"/>
            <a:ext cx="20743592" cy="10861914"/>
            <a:chOff x="-6891246" y="7881026"/>
            <a:chExt cx="25414840" cy="11924376"/>
          </a:xfrm>
        </p:grpSpPr>
        <p:sp>
          <p:nvSpPr>
            <p:cNvPr id="142" name="Google Shape;142;g58a476bd07_0_0"/>
            <p:cNvSpPr/>
            <p:nvPr/>
          </p:nvSpPr>
          <p:spPr>
            <a:xfrm>
              <a:off x="-6891246" y="7881026"/>
              <a:ext cx="6270372" cy="6270372"/>
            </a:xfrm>
            <a:custGeom>
              <a:rect b="b" l="l" r="r" t="t"/>
              <a:pathLst>
                <a:path extrusionOk="0" h="21600" w="21600">
                  <a:moveTo>
                    <a:pt x="21109" y="7364"/>
                  </a:moveTo>
                  <a:cubicBezTo>
                    <a:pt x="20838" y="7364"/>
                    <a:pt x="20618" y="7584"/>
                    <a:pt x="20618" y="7855"/>
                  </a:cubicBezTo>
                  <a:lnTo>
                    <a:pt x="20618" y="18655"/>
                  </a:lnTo>
                  <a:cubicBezTo>
                    <a:pt x="20618" y="19739"/>
                    <a:pt x="19739" y="20618"/>
                    <a:pt x="18655" y="20618"/>
                  </a:cubicBezTo>
                  <a:lnTo>
                    <a:pt x="2945" y="20618"/>
                  </a:lnTo>
                  <a:cubicBezTo>
                    <a:pt x="1861" y="20618"/>
                    <a:pt x="982" y="19739"/>
                    <a:pt x="982" y="18655"/>
                  </a:cubicBezTo>
                  <a:lnTo>
                    <a:pt x="982" y="2945"/>
                  </a:lnTo>
                  <a:cubicBezTo>
                    <a:pt x="982" y="1861"/>
                    <a:pt x="1861" y="982"/>
                    <a:pt x="2945" y="982"/>
                  </a:cubicBezTo>
                  <a:lnTo>
                    <a:pt x="13745" y="982"/>
                  </a:lnTo>
                  <a:cubicBezTo>
                    <a:pt x="14017" y="982"/>
                    <a:pt x="14236" y="762"/>
                    <a:pt x="14236" y="491"/>
                  </a:cubicBezTo>
                  <a:cubicBezTo>
                    <a:pt x="14236" y="220"/>
                    <a:pt x="14017" y="0"/>
                    <a:pt x="13745" y="0"/>
                  </a:cubicBezTo>
                  <a:lnTo>
                    <a:pt x="2945" y="0"/>
                  </a:lnTo>
                  <a:cubicBezTo>
                    <a:pt x="1318" y="0"/>
                    <a:pt x="0" y="1319"/>
                    <a:pt x="0" y="2945"/>
                  </a:cubicBezTo>
                  <a:lnTo>
                    <a:pt x="0" y="18655"/>
                  </a:lnTo>
                  <a:cubicBezTo>
                    <a:pt x="0" y="20282"/>
                    <a:pt x="1318" y="21600"/>
                    <a:pt x="2945" y="21600"/>
                  </a:cubicBezTo>
                  <a:lnTo>
                    <a:pt x="18655" y="21600"/>
                  </a:lnTo>
                  <a:cubicBezTo>
                    <a:pt x="20282" y="21600"/>
                    <a:pt x="21600" y="20282"/>
                    <a:pt x="21600" y="18655"/>
                  </a:cubicBezTo>
                  <a:lnTo>
                    <a:pt x="21600" y="7855"/>
                  </a:lnTo>
                  <a:cubicBezTo>
                    <a:pt x="21600" y="7584"/>
                    <a:pt x="21380" y="7364"/>
                    <a:pt x="21109" y="7364"/>
                  </a:cubicBezTo>
                  <a:moveTo>
                    <a:pt x="7006" y="12764"/>
                  </a:moveTo>
                  <a:lnTo>
                    <a:pt x="8836" y="12764"/>
                  </a:lnTo>
                  <a:lnTo>
                    <a:pt x="8836" y="14594"/>
                  </a:lnTo>
                  <a:lnTo>
                    <a:pt x="6627" y="14973"/>
                  </a:lnTo>
                  <a:cubicBezTo>
                    <a:pt x="6627" y="14973"/>
                    <a:pt x="7006" y="12764"/>
                    <a:pt x="7006" y="12764"/>
                  </a:cubicBezTo>
                  <a:close/>
                  <a:moveTo>
                    <a:pt x="16775" y="2742"/>
                  </a:moveTo>
                  <a:lnTo>
                    <a:pt x="18858" y="4825"/>
                  </a:lnTo>
                  <a:lnTo>
                    <a:pt x="9818" y="13865"/>
                  </a:lnTo>
                  <a:lnTo>
                    <a:pt x="9818" y="11782"/>
                  </a:lnTo>
                  <a:lnTo>
                    <a:pt x="7736" y="11782"/>
                  </a:lnTo>
                  <a:cubicBezTo>
                    <a:pt x="7736" y="11782"/>
                    <a:pt x="16775" y="2742"/>
                    <a:pt x="16775" y="2742"/>
                  </a:cubicBezTo>
                  <a:close/>
                  <a:moveTo>
                    <a:pt x="18104" y="1414"/>
                  </a:moveTo>
                  <a:cubicBezTo>
                    <a:pt x="18371" y="1147"/>
                    <a:pt x="18739" y="982"/>
                    <a:pt x="19145" y="982"/>
                  </a:cubicBezTo>
                  <a:cubicBezTo>
                    <a:pt x="19959" y="982"/>
                    <a:pt x="20618" y="1642"/>
                    <a:pt x="20618" y="2455"/>
                  </a:cubicBezTo>
                  <a:cubicBezTo>
                    <a:pt x="20618" y="2861"/>
                    <a:pt x="20453" y="3230"/>
                    <a:pt x="20187" y="3496"/>
                  </a:cubicBezTo>
                  <a:lnTo>
                    <a:pt x="19552" y="4131"/>
                  </a:lnTo>
                  <a:lnTo>
                    <a:pt x="17469" y="2048"/>
                  </a:lnTo>
                  <a:cubicBezTo>
                    <a:pt x="17469" y="2048"/>
                    <a:pt x="18104" y="1414"/>
                    <a:pt x="18104" y="1414"/>
                  </a:cubicBezTo>
                  <a:close/>
                  <a:moveTo>
                    <a:pt x="5400" y="16200"/>
                  </a:moveTo>
                  <a:lnTo>
                    <a:pt x="9590" y="15481"/>
                  </a:lnTo>
                  <a:lnTo>
                    <a:pt x="20881" y="4190"/>
                  </a:lnTo>
                  <a:cubicBezTo>
                    <a:pt x="21325" y="3746"/>
                    <a:pt x="21600" y="3133"/>
                    <a:pt x="21600" y="2455"/>
                  </a:cubicBezTo>
                  <a:cubicBezTo>
                    <a:pt x="21600" y="1099"/>
                    <a:pt x="20501" y="0"/>
                    <a:pt x="19145" y="0"/>
                  </a:cubicBezTo>
                  <a:cubicBezTo>
                    <a:pt x="18468" y="0"/>
                    <a:pt x="17854" y="275"/>
                    <a:pt x="17410" y="719"/>
                  </a:cubicBezTo>
                  <a:lnTo>
                    <a:pt x="6119" y="12010"/>
                  </a:lnTo>
                  <a:cubicBezTo>
                    <a:pt x="6119" y="12010"/>
                    <a:pt x="5400" y="16200"/>
                    <a:pt x="5400" y="16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8075" lIns="38075" spcFirstLastPara="1" rIns="38075" wrap="square" tIns="38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9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g58a476bd07_0_0"/>
            <p:cNvSpPr txBox="1"/>
            <p:nvPr/>
          </p:nvSpPr>
          <p:spPr>
            <a:xfrm>
              <a:off x="5358394" y="13987202"/>
              <a:ext cx="13165200" cy="58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8700" lIns="217425" spcFirstLastPara="1" rIns="217425" wrap="square" tIns="108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 essence, statistical learning refers to a set of approaches for estimating f. But the book I used outlin</a:t>
              </a:r>
              <a:r>
                <a:rPr b="1" lang="en-US" sz="3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ed</a:t>
              </a:r>
              <a:r>
                <a:rPr b="1" lang="en-US" sz="30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some of the key theoretical concepts that arise in estimating f, as well as tools for evaluating the estimates obtained. </a:t>
              </a:r>
              <a:endParaRPr b="1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44" name="Google Shape;144;g58a476bd07_0_0"/>
          <p:cNvSpPr/>
          <p:nvPr/>
        </p:nvSpPr>
        <p:spPr>
          <a:xfrm>
            <a:off x="10910900" y="9835135"/>
            <a:ext cx="322800" cy="32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g58a476bd07_0_0"/>
          <p:cNvSpPr txBox="1"/>
          <p:nvPr/>
        </p:nvSpPr>
        <p:spPr>
          <a:xfrm>
            <a:off x="12188828" y="9686085"/>
            <a:ext cx="3522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Overall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f2df43da_0_29"/>
          <p:cNvSpPr/>
          <p:nvPr/>
        </p:nvSpPr>
        <p:spPr>
          <a:xfrm>
            <a:off x="9493741" y="0"/>
            <a:ext cx="14901900" cy="13716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5af2df43da_0_29"/>
          <p:cNvSpPr/>
          <p:nvPr/>
        </p:nvSpPr>
        <p:spPr>
          <a:xfrm>
            <a:off x="9493741" y="0"/>
            <a:ext cx="14901900" cy="13716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5af2df43da_0_29"/>
          <p:cNvSpPr txBox="1"/>
          <p:nvPr/>
        </p:nvSpPr>
        <p:spPr>
          <a:xfrm>
            <a:off x="12188825" y="1540421"/>
            <a:ext cx="107436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Simple linear regression lives up to its name: it is a very straightforward approach for predicting a quantitative response Y on the basis of a single predictor variable X. It assumes that there is approximately a linear relationship between X and Y. Mathematically, we can write this linear relationship as</a:t>
            </a:r>
            <a:r>
              <a:rPr lang="en-US" sz="1000">
                <a:solidFill>
                  <a:schemeClr val="dk1"/>
                </a:solidFill>
              </a:rPr>
              <a:t> 			</a:t>
            </a:r>
            <a:endParaRPr/>
          </a:p>
        </p:txBody>
      </p:sp>
      <p:sp>
        <p:nvSpPr>
          <p:cNvPr id="154" name="Google Shape;154;g5af2df43da_0_29"/>
          <p:cNvSpPr txBox="1"/>
          <p:nvPr/>
        </p:nvSpPr>
        <p:spPr>
          <a:xfrm>
            <a:off x="12188824" y="6014407"/>
            <a:ext cx="107436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700" lIns="217425" spcFirstLastPara="1" rIns="217425" wrap="square" tIns="108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β0 and β1 are two unknown constants that represent the intercept and slope terms in the linear model. Together, β0 and β1 are known as the model coefficients or parameters. </a:t>
            </a:r>
            <a:endParaRPr b="1" sz="2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g5af2df43da_0_29"/>
          <p:cNvSpPr/>
          <p:nvPr/>
        </p:nvSpPr>
        <p:spPr>
          <a:xfrm>
            <a:off x="1" y="0"/>
            <a:ext cx="94938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5af2df43da_0_29"/>
          <p:cNvSpPr/>
          <p:nvPr/>
        </p:nvSpPr>
        <p:spPr>
          <a:xfrm>
            <a:off x="10910900" y="1666268"/>
            <a:ext cx="322800" cy="32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5af2df43da_0_29"/>
          <p:cNvSpPr/>
          <p:nvPr/>
        </p:nvSpPr>
        <p:spPr>
          <a:xfrm>
            <a:off x="10910900" y="6216210"/>
            <a:ext cx="322800" cy="32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5af2df43da_0_29"/>
          <p:cNvSpPr txBox="1"/>
          <p:nvPr/>
        </p:nvSpPr>
        <p:spPr>
          <a:xfrm>
            <a:off x="1356604" y="1540422"/>
            <a:ext cx="67806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Linear Regressions</a:t>
            </a:r>
            <a:endParaRPr/>
          </a:p>
        </p:txBody>
      </p:sp>
      <p:pic>
        <p:nvPicPr>
          <p:cNvPr id="159" name="Google Shape;159;g5af2df43da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600" y="5061963"/>
            <a:ext cx="6780600" cy="419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5af2df43d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0200" y="4654613"/>
            <a:ext cx="3429000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5">
      <a:dk1>
        <a:srgbClr val="000000"/>
      </a:dk1>
      <a:lt1>
        <a:srgbClr val="FFFFFF"/>
      </a:lt1>
      <a:dk2>
        <a:srgbClr val="323232"/>
      </a:dk2>
      <a:lt2>
        <a:srgbClr val="FEFFFE"/>
      </a:lt2>
      <a:accent1>
        <a:srgbClr val="002F5B"/>
      </a:accent1>
      <a:accent2>
        <a:srgbClr val="41B7C4"/>
      </a:accent2>
      <a:accent3>
        <a:srgbClr val="E9F4F6"/>
      </a:accent3>
      <a:accent4>
        <a:srgbClr val="22578B"/>
      </a:accent4>
      <a:accent5>
        <a:srgbClr val="E9EAE9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2014-11-12T21:47:38Z</dcterms:created>
</cp:coreProperties>
</file>